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4"/>
  </p:notesMasterIdLst>
  <p:sldIdLst>
    <p:sldId id="257" r:id="rId2"/>
    <p:sldId id="256" r:id="rId3"/>
    <p:sldId id="266" r:id="rId4"/>
    <p:sldId id="272" r:id="rId5"/>
    <p:sldId id="271" r:id="rId6"/>
    <p:sldId id="270" r:id="rId7"/>
    <p:sldId id="269" r:id="rId8"/>
    <p:sldId id="268" r:id="rId9"/>
    <p:sldId id="267" r:id="rId10"/>
    <p:sldId id="275" r:id="rId11"/>
    <p:sldId id="274" r:id="rId12"/>
    <p:sldId id="273" r:id="rId13"/>
    <p:sldId id="281" r:id="rId14"/>
    <p:sldId id="280" r:id="rId15"/>
    <p:sldId id="279" r:id="rId16"/>
    <p:sldId id="278" r:id="rId17"/>
    <p:sldId id="277" r:id="rId18"/>
    <p:sldId id="282" r:id="rId19"/>
    <p:sldId id="286" r:id="rId20"/>
    <p:sldId id="285" r:id="rId21"/>
    <p:sldId id="284" r:id="rId22"/>
    <p:sldId id="283" r:id="rId23"/>
    <p:sldId id="290" r:id="rId24"/>
    <p:sldId id="289" r:id="rId25"/>
    <p:sldId id="288" r:id="rId26"/>
    <p:sldId id="287" r:id="rId27"/>
    <p:sldId id="293" r:id="rId28"/>
    <p:sldId id="292" r:id="rId29"/>
    <p:sldId id="291" r:id="rId30"/>
    <p:sldId id="296" r:id="rId31"/>
    <p:sldId id="295" r:id="rId32"/>
    <p:sldId id="26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6BAB8-F1B5-4CAF-8D4E-697F4E1588FD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6A838E-B065-4E1B-AB84-415F6B309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942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3BD431-35F1-4384-B04F-8360F0738A2C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ru-RU" smtClean="0"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8B5D-8A26-4BE0-992F-BA8F8EA29BF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6E0D-A890-4A10-B4F7-0E1CE4542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8B5D-8A26-4BE0-992F-BA8F8EA29BF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6E0D-A890-4A10-B4F7-0E1CE4542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8B5D-8A26-4BE0-992F-BA8F8EA29BF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6E0D-A890-4A10-B4F7-0E1CE4542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13AC4-1083-4C19-82B6-870D3C98A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8B5D-8A26-4BE0-992F-BA8F8EA29BF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6E0D-A890-4A10-B4F7-0E1CE4542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8B5D-8A26-4BE0-992F-BA8F8EA29BF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6E0D-A890-4A10-B4F7-0E1CE4542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8B5D-8A26-4BE0-992F-BA8F8EA29BF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6E0D-A890-4A10-B4F7-0E1CE4542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8B5D-8A26-4BE0-992F-BA8F8EA29BF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6E0D-A890-4A10-B4F7-0E1CE4542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8B5D-8A26-4BE0-992F-BA8F8EA29BF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6E0D-A890-4A10-B4F7-0E1CE4542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8B5D-8A26-4BE0-992F-BA8F8EA29BF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6E0D-A890-4A10-B4F7-0E1CE4542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8B5D-8A26-4BE0-992F-BA8F8EA29BF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6E0D-A890-4A10-B4F7-0E1CE4542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8B5D-8A26-4BE0-992F-BA8F8EA29BF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6E0D-A890-4A10-B4F7-0E1CE4542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E8B5D-8A26-4BE0-992F-BA8F8EA29BF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A6E0D-A890-4A10-B4F7-0E1CE4542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mail@eseur.ru" TargetMode="Externa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8F475FB37863C654FB9F122EDFFD91669A9CAFE6CF70F64C349E037CFC5BF573050177C8BFD802A2fCKBI" TargetMode="Externa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41425" y="142875"/>
            <a:ext cx="7607300" cy="990600"/>
          </a:xfrm>
          <a:noFill/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Тывинская республиканская организация Общероссийского Профсоюза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образования (ТРО ОПО)</a:t>
            </a: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1040705" cy="1447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403648" y="1772816"/>
            <a:ext cx="6879383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– инструктаж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порядке участия профсоюзных организаций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«</a:t>
            </a: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бщепрофсоюзной тематической проверке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 bmk="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безопасности и охраны труда при проведении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 bmk="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занятий по физической культуре и спорту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 bmk="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образовательных учреждениях»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(ОТП – 2021)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7" name="Picture 3" descr="Реконструировали школьный спортзал - Образование, Репортаж | Лебедянь - наш  любимый город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293096"/>
            <a:ext cx="3475381" cy="2321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23528" y="1481009"/>
            <a:ext cx="8424936" cy="42473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Подвести итоги данной ОТП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12.12.2021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года, рассмотреть на заседании президиума ТРО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ОПО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направить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ИТОГОВЫЙ  СВОДНЫЙ ОТЧЕТ в ЦС Профсоюза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электронной почте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mail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eseur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срок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20 декабря 2021 года. 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1.5.  Довести итоги ОТП – 2021 до сведения министерства образования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Республики Тыва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в случае выявления грубых нарушений безопасности при проведении занятий по физической культуре и спорту, предложить рассмотреть результаты проверки на совместном заседании коллегии министерства и президиума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ТРО ОПО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 Направить итоги ОТП - 2021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сведения и использования в работе в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Государственную инспекцию труда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Республике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Тыва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ГАО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УДПО «ТИРО и ПК»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(для использования оценочных и итоговых материалов для повышения квалификации учителей (преподавателей) физической культуры.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188640"/>
            <a:ext cx="7272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ТИТ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ТРО ОПО необходимо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провести следующую работу: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07504" y="1268760"/>
            <a:ext cx="864096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69875" algn="l"/>
                <a:tab pos="5397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период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 ноября 2021г.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принять постановления президиумов (профкомов) об участии ОТП – 2021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определить перечень учреждений, сроки проведения ОТП и лиц, уполномоченных на проведение проверки; 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69875" algn="l"/>
                <a:tab pos="539750" algn="l"/>
              </a:tabLst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69875" algn="l"/>
                <a:tab pos="53975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Направить в адрес руководителей органов, осуществляющих управление в сфере образования, руководителей учреждений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постановления президиумов (ПК) и предложения об участии в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ОТП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безопасности занятий физической культурой и спортом (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15 ноября 2021г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.);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69875" algn="l"/>
                <a:tab pos="539750" algn="l"/>
              </a:tabLst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69875" algn="l"/>
                <a:tab pos="53975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Провести районные (городские) семинары – инструктажи о порядке подготовки и проведения ОТП с профсоюзным активом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привлеченным к проверке (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15.11.2021г.,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отв. председатели  территориальных организаций);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69875" algn="l"/>
                <a:tab pos="539750" algn="l"/>
              </a:tabLst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69875" algn="l"/>
                <a:tab pos="5397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ходе проверки особое внимание уделить устранению нарушений норм охраны труда, на условия работы учителей (преподавателей) физической культуры - членов профсоюза;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69875" algn="l"/>
                <a:tab pos="539750" algn="l"/>
              </a:tabLst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69875" algn="l"/>
                <a:tab pos="5397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Направить в межрегиональную организацию профсоюза сводный отчет (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декабря 2021г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«Сводная таблица,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автоматизированая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»),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фотоотчет 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пояснительную записку с уточняющей информацией.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88640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69875" algn="l"/>
                <a:tab pos="5397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Районным, городским и первичным организациям профсоюза необходимо провести следующую работу: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115616" y="1772816"/>
            <a:ext cx="723629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Обследование проводится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путем визуального осмотра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техническими инспекторами труда, внештатными техническими инспекторами труда (ВТИ) и уполномоченными по охране труда (УОТ) профкомов образовательных организаций в рамках их полномочий и компетентности.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88640"/>
            <a:ext cx="76328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Рекомендации отдела охраны труда ЦС Профсоюза по проведению обследования (проверки) требований безопасности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охраны труда при проведении занятий по физической культуре и спорту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3" descr="Тренажерный за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924944"/>
            <a:ext cx="5276850" cy="3514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539552" y="1294602"/>
            <a:ext cx="8208912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 Предварительно договориться с руководителем ОУ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дате и времени проверки,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уведомив о том, присутствие каких специалистов и служб организации и какие документы потребуются при обследовании (проверке),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согласовать освобождение на время проведения проверки уполномоченного (доверенного) лица по охране труда профкома.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 В случае направления письменного уведомления указываются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основание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проведения обследования (проверки),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дата проведения обследования, Ф.И.О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технического (внештатного технического) инспектора труда Профсоюза, контактный телефон.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осуществление проверки является легитимным и соответствует требованиям трудового законодательства об охране труда.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188640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проведении проверки необходимо действовать по следующему алгоритму: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95536" y="1556792"/>
            <a:ext cx="835292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 При посещении ОУ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следует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представиться руководителю организации и председателю ППО;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разъяснить основные цели, задачи и предмет проверки;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обратиться с просьбой дать поручения соответствующим службам и специалистам о подготовке необходимых документов для обследования.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ознакомить (при необходимости) руководителя с Положением о технической инспекции труда (ТИТ) Профсоюза, Положением об уполномоченном по охране труда профсоюзного комитета (УОТ), их правами и полномочиями.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сведению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Технические и внештатные технические инспекторы труда, уполномоченные по охране труда при осуществлении общественного (профсоюзного) контроля за здоровыми и безопасными условиями труда при проведении образовательного процесса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имеют право в установленном порядке проводить независимую экспертизу условий труда и обеспечения безопасности работников (абзац 2, часть 6, ст. 370 Трудового кодекса РФ)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188640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проведении проверки необходимо действовать по следующему алгоритму: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75656" y="188640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проведении проверки необходимо действовать по следующему алгоритму: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67544" y="1274277"/>
            <a:ext cx="813690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 При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визуальном осмотре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фиксируются любые нарушения требований безопасности (повреждения, дефекты, несоответствие требованиям ГОСТ, санитарных правил, правил безопасности при проведении занятий физкультурой и спортом и других НПА).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отдельные проверяемые параметры имеют количественные показатели (кг., м, люксы, градусы).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члены комиссии не обладают полномочиями по измерению и оценке заданных параметров,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выполнение вышеуказанных требований безопасности проверяется посредством изучения имеющейся соответствующей документации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(акты приемки, сертификаты, технические паспорта, результаты СОУТ и медосмотров).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539552" y="1423809"/>
            <a:ext cx="770485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 После проведения ОТП необходимо ознакомить руководителя организации с результатами проверки 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Оценочным листом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обследованию спортивной материально-технической базы ОУ на соответствие требованиям безопасности образовательного процесса (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приложение 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и,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случае необходимости, выдать руководителю представление об устранении выявленных нарушений законодательства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 охране труда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приложение 2 к Положению о ТИТ Профсоюза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приложение 1 к Положению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уполномоченном по охране труда профкома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188640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проведении проверки необходимо действовать по следующему алгоритму: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75656" y="188640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проведении проверки необходимо действовать по следующему алгоритму: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539552" y="1146230"/>
            <a:ext cx="820891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проведении обследования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следует руководствоваться законодательными и иными НПА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регламентирующими безопасность при проведении занятий по физической культуре и спорту в образовательных организациях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(приложение 2)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 Итоги проведения ОТП необходимо рассмотреть на президиумах (профкомах)  организаций Профсоюза.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7" name="Picture 3" descr="Заседание профкома ТГУ – Профком ТГ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356992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75656" y="188640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проведении проверки необходимо действовать по следующему алгоритму: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683568" y="1311732"/>
            <a:ext cx="784887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 Материалы ОТП-2021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должны содержать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пояснительную записку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предусматривающую уточняющую информацию, предоставленную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таблице.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Материалы ОТП-2021 с приложением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Сводной таблицы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приложение 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пояснительной записки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содержащей дополнительные сведения, а также информацию о принятых мерах по результатам тематической проверки должны быть предоставлены территориальными организациями профсоюза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Реском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10.12.2021г.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683568" y="1541403"/>
            <a:ext cx="777686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04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1).  ПАМЯТКА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техническим и внештатным техническим инспекторам труда Профсоюза, уполномоченным по охране труда для проведения «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бщепрофсоюзной тематической проверки безопасности и охраны труда при проведении занятий по физической культуре и спорту в образовательных организациях» 4,5 стр.)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88640"/>
            <a:ext cx="7416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just"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Документы, используемые в ходе ОТП - 2021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1" name="Picture 3" descr="В каталог файлов добавлены памятки для населения | КГКОУ ДПО УМЦ по ГО,ЧС и  ПБ в г.Ачинс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172619"/>
            <a:ext cx="5155109" cy="3414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23528" y="2426841"/>
            <a:ext cx="8280920" cy="349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ст. 370 Трудового кодекса Российской Федерации (далее ТК РФ);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ст. 20 Федерального закона от 12.01.1996 N 10-ФЗ (ред. от 11.06.2021) "О профессиональных союзах, их правах и гарантиях деятельности";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план  работы Общероссийского Профсоюза образования на </a:t>
            </a: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полугодие 2021 года, (утв. постановлением Исполкома Профсоюза 8 июня 2021 г. № 7-5);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планы проведения Года спорта, здоровья, долголетия в Общероссийском Профсоюзе образования и Тывинской</a:t>
            </a:r>
            <a:r>
              <a:rPr kumimoji="0" lang="ru-RU" sz="17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республиканской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организации Профсоюза;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постановление президиума </a:t>
            </a: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Тывинской республиканской организации Профсоюза от 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31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.10.2021г.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участии в ОТП – 2021;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Положение о технической инспекции труда Профсоюза работников народного образования и науки РФ, и Положение об уполномоченном (доверенном) лице по охране труда профкома образовательной организации (утверждены Постановлением Исполкома Профсоюза от 10 июня 2019 г. №17-15).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188640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just" fontAlgn="base"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Основание проведения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бщепрофсоюзной тематической проверки безопасности и охраны труда при проведении занятий по физической культуре и спорту в образовательных учреждениях»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(ОТП – 2021):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0" y="1628800"/>
          <a:ext cx="8712969" cy="1080120"/>
        </p:xfrm>
        <a:graphic>
          <a:graphicData uri="http://schemas.openxmlformats.org/drawingml/2006/table">
            <a:tbl>
              <a:tblPr/>
              <a:tblGrid>
                <a:gridCol w="909584"/>
                <a:gridCol w="6602511"/>
                <a:gridCol w="696819"/>
                <a:gridCol w="504055"/>
              </a:tblGrid>
              <a:tr h="59675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50" dirty="0">
                          <a:latin typeface="Times New Roman"/>
                          <a:ea typeface="SimSun"/>
                        </a:rPr>
                        <a:t>Контролируемый параметр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Соответствие установленному требованию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33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да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нет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51520" y="2924944"/>
            <a:ext cx="856895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 Организация работы по охране труда на спортивном сооружении образовательной организации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2. Визуальное обследование состояния спортивного сооружения (спортзала)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 Закрытые спортивные сооружения (спортзалы)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3.1. Закрытые спортивные сооружения образовательных </a:t>
            </a: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организаций профессионального и высшего образования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 Открытые спортивные сооружения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 Безопасность спортивного оборудования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6 -</a:t>
            </a: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Соблюдение требования к креплению игрового оборудования. Оценка этого показателя </a:t>
            </a: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может вызвать особые затруднения  (производим визуальный осмотр (п.4. Памятки), берем сведения из актов испытаний оборудования)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88640"/>
            <a:ext cx="7200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2).  Приложения к ПАМЯТКЕ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Приложение № 1: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Оценочный лист по проверке (обследованию)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спортивной материально-технической базы образовательной организации на соответствие требованиям безопасности образовательного процесса (8,5 стр.):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467544" y="1196752"/>
            <a:ext cx="79928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 Тренажерные залы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профессиональных образовательных организаций и образовательных организаций высшего образования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 Бассейны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323528" y="2140986"/>
            <a:ext cx="8615288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Подписи в оценочном листе: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Оценочный лист составил: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Технический (внештатный технический)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«__» ____ 202__ г.  _________  ______________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инспектор труда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Профсоюза                                                                  (подпись)         (ф.и.о.)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Уполномоченный по охране труда                     «__» ____ 202__ г.  _________  ______________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профкома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(подпись)          (ф.и.о.)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Оценочным листом ознакомлены: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 образовательной организации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«__» ____ 202__ г.  _________  ______________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(подпись)          (ф.и.о.)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Председатель профкома образовательной организации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«__» ____ 202__ г.  _________  _________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(подпись)      (ф.и.о.)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467544" y="1268760"/>
            <a:ext cx="806489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Оценочный лист на бумажном носителе оформляется в 2-х экземплярах,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подписывается ответственными лицами и исполнителями и хранятся в образовательной организации (1 экземпляр).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Подписанный Оценочный лист в течение 5 рабочих дней направляется в форме электронного документа в орган, проводящий проверку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(обследование), без приложения копий подтверждающих документов (пакета электронных документов) по заполняемым пунктам.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 При разногласиях в объективности заполнения определенных пунктов Оценочного листа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проверки (обследования) могут изложить особое мнение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самостоятельно направить в адрес проводящих оценку в течение 5 рабочих дней с момента окончания проверки.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404664"/>
            <a:ext cx="3826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Примечание к Оценочному листу: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611560" y="945305"/>
            <a:ext cx="792088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Приложение № 2 к Памятке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Перечень законодательных и иных нормативных правовых актов, применяемых при разработке Оценочного листа.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Обратите внимание на 2 новых НПА:</a:t>
            </a: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СанПиН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1.2.3685-21 Гигиенические нормативы и требования к обеспечению безопасности и (или) безвредности для человека факторов среды обитания 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СанПиН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1.2.3685-21)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СП 2.4.3648-20 Санитарно-эпидемиологические требования к организациям воспитания и обучения, отдыха и оздоровления детей и молодежи (СП 2.4.3648-20)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683568" y="885854"/>
            <a:ext cx="7776864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Приложение № 3 к Памятке: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Сводная таблица о результатах проведения «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бщепрофсоюзной тематической проверки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осуществлению контроля за безопасной эксплуатацией зданий и сооружений образовательных организаций».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Сводной таблице прилагается пояснительная записка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содержащая дополнительные сведения, а также информация о принятых мерах по результатам тематической проверки.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5" name="Picture 3" descr="Документы на банкротство физического лица. Полный список необходимых  документ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365104"/>
            <a:ext cx="4518980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51520" y="1124744"/>
            <a:ext cx="871296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«Соблюдение государственных нормативных требований охраны труда в спортивных залах и на спортивных площадках образовательных учреждений»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	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Сроки проведения проверки: с 15 апреля по 15 мая 2015 года.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Общее количество проверенных учреждений – 189 (в том числе – ГОУ АО – 6, муниципальных – 183).  Из них: общеобразовательных – 108, профессиональных – 1, дошкольного образования – 70, дополнительного образования – 9, других – 1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88640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Краткие итоги  аналогичной тематической проверки (МТП – спортивные залы), проведенной профсоюзом в 2015 году: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7544" y="3284984"/>
          <a:ext cx="8136904" cy="3364992"/>
        </p:xfrm>
        <a:graphic>
          <a:graphicData uri="http://schemas.openxmlformats.org/drawingml/2006/table">
            <a:tbl>
              <a:tblPr/>
              <a:tblGrid>
                <a:gridCol w="581149"/>
                <a:gridCol w="7555755"/>
              </a:tblGrid>
              <a:tr h="4066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п\п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Количество и краткая характеристика нарушений законодательства, выявленных в ходе тематической проверки: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32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1.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При проверке спортивных залов образовательных учреждений выявлено 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333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нарушения Правил безопасности занятий по физкультуре и спорту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в школах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(далее Правила безопасности) и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СанПиН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2.4.2.2821-10 «Гигиенические требования к условиям обучения в общеобразо­вательных учреждениях» (далее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СанПиН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), в т.ч: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1.1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 ходе проверки выявлена неисправность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- электропроводки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– в 6 ОУ (5,5%)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- спортивного оборудования и инвентаря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 – в 8   ОУ (7%)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- сантехнического оборудования –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в 2 ОУ (2%)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- системы вентиляции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– в 5 ОУ (4,6 %)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-целостности оконных стекол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 - в 9 ОУ (8%)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440956" cy="613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620688"/>
          <a:ext cx="8352927" cy="6021672"/>
        </p:xfrm>
        <a:graphic>
          <a:graphicData uri="http://schemas.openxmlformats.org/drawingml/2006/table">
            <a:tbl>
              <a:tblPr/>
              <a:tblGrid>
                <a:gridCol w="596577"/>
                <a:gridCol w="7756350"/>
              </a:tblGrid>
              <a:tr h="693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1.2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Проемы дверей</a:t>
                      </a: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, связывающие спортивные залы с помещениями для инвентаря,  </a:t>
                      </a: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имеют </a:t>
                      </a:r>
                      <a:r>
                        <a:rPr lang="ru-RU" sz="1600" b="1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выступающие </a:t>
                      </a: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над полом пороги</a:t>
                      </a: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- в 41 ОУ (38%),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1.3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Полы</a:t>
                      </a: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в спортзалах </a:t>
                      </a: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24 школ  (22%) </a:t>
                      </a: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имеют не ровную поверхность,  </a:t>
                      </a:r>
                      <a:r>
                        <a:rPr lang="ru-RU" sz="1600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выступающие </a:t>
                      </a: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шляпки гвоздей, выбоины, </a:t>
                      </a:r>
                      <a:r>
                        <a:rPr lang="ru-RU" sz="1600" b="1" dirty="0">
                          <a:solidFill>
                            <a:srgbClr val="17365D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трещины, провалы или выпучивания досок, выступающие торцы половых реек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1.4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2 (2%)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спортивных залах сварные швы конструкций подвесов баскет­больных щитов не проварены сплошным швом по периметру мест стыкования стальных угольников.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1.5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Шляпки гвоздей соединения досок пола и щитов ограждения батарей отопления</a:t>
                      </a: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спортзалов </a:t>
                      </a: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21 школ (19,3%) не утоплены в доски и не </a:t>
                      </a:r>
                      <a:r>
                        <a:rPr lang="ru-RU" sz="1600" b="1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зашпаклеваны</a:t>
                      </a: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1.6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Не проводится ежегодное испытание спорт. снарядов спортзалов с составлением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актов в 8 ОУ (7%).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1.7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Расстояние между брусками ограждения батарей отопления в спортзалах  более .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в 18 ОУ (16,5 %).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1.8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Шляпки гвоздей, соединения брусков, ограждений батарей</a:t>
                      </a: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отопления </a:t>
                      </a: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спортзалов не утоплены (на глубину 5-) и не </a:t>
                      </a:r>
                      <a:r>
                        <a:rPr lang="ru-RU" sz="1600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зашпаклеваны </a:t>
                      </a: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в 22 ОУ (20% школ).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1.9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Отопительные приборы спортзалов </a:t>
                      </a: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19 школ (17%) </a:t>
                      </a: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не ограждены съемными </a:t>
                      </a:r>
                      <a:r>
                        <a:rPr lang="ru-RU" sz="1600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щитами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1600" b="1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</a:rPr>
                        <a:t>На высоту не менее .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Стены спортивного зала на высоте не должны иметь выступов, а обусловленные конструкцией зала, должны быть закрыты панелями на ту же высоту. Приборы отопления должны быть закрыты сетками или щитами и не должны выступать из плоскости стены.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Ограждения из древесно-стружечных плит и других полимерных материалов не допускаются).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504056" cy="700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908720"/>
          <a:ext cx="8280920" cy="5327904"/>
        </p:xfrm>
        <a:graphic>
          <a:graphicData uri="http://schemas.openxmlformats.org/drawingml/2006/table">
            <a:tbl>
              <a:tblPr/>
              <a:tblGrid>
                <a:gridCol w="591436"/>
                <a:gridCol w="7689484"/>
              </a:tblGrid>
              <a:tr h="6099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1.10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 спортивных залах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8 школ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(7%)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не все окна затянуты  сетками.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(Остекление окон должно быть из цельного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стеклополотна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. Замена разбитых стекол должна проводиться немедленно)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99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1.11.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Отсутствуют устройства открытия фрамуг окон с</a:t>
                      </a: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пола</a:t>
                      </a:r>
                      <a:r>
                        <a:rPr lang="ru-RU" sz="1600" b="1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(Окна должны быть оборудованы откидными фрамугами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 рычажными приборами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или форточками. Площадь фрамуг и форточек, используемых для проветривания, в учебных помещениях должна быть не менее 1/50 площади пола. Фрамуги и форточки должны функционировать в любое время года). </a:t>
                      </a: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Данное нарушение выявлено в большинстве проверенных школ.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32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1.12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Спортивные залы расположены на цокольном этаже (или подвальном помещении), а не на 1 этаже здания или в отдельно пристроенном здании, как это установлено п. 4.13.СанПиН. </a:t>
                      </a: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Не выполнены </a:t>
                      </a:r>
                      <a:r>
                        <a:rPr lang="ru-RU" sz="1600" b="1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звуко</a:t>
                      </a: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- и виброизолирующие мероприятия при размещении спортивного зала, на 2-м этаже и выше в 15  школах (14%)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6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1.13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Площадь спортивных залов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11 проверенных школ (10%)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не соответствует  п. 4.13.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СанПиН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(9,0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, 12,0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, 18,0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. и высота спортивного зала  не менее ).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5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1.14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При спортивных залах </a:t>
                      </a: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в 49 проверенных школах (45%) </a:t>
                      </a: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не предусмотрены проектами  или не используются разд. комнаты и душевые для мальчиков и  девочек.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6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1.15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Потолки и стены отдельных </a:t>
                      </a: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помещений  26 школ (24%) </a:t>
                      </a: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имеют трещины, деформацию,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440956" cy="613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692696"/>
          <a:ext cx="8352927" cy="5888736"/>
        </p:xfrm>
        <a:graphic>
          <a:graphicData uri="http://schemas.openxmlformats.org/drawingml/2006/table">
            <a:tbl>
              <a:tblPr/>
              <a:tblGrid>
                <a:gridCol w="596578"/>
                <a:gridCol w="7756349"/>
              </a:tblGrid>
              <a:tr h="193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1.16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- признаки поражений грибком  в </a:t>
                      </a: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 ОУ (2%).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5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1.17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Температура воздуха в спортзалах и комнатах для проведения секционных занятий не соответствует норме - 17 - ,  в раздевальных комнатах спортивных залах - 20 - , душевых -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в 11 проверенных школах (10%)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1.18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Освещение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 в 11 проверенных школах (10%)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не соответствует  гигиеническим требованиям к освещению общественных зданий (на полу) - 200 лк) 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1.19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В 7 проверенных школах (6,4%)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осветительные приборы не имеют защитной светорассеивающей арматуры.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1.20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Спортивный инвентарь в 34 проверенных школах (31%) ежедневно моющими средствами не обрабатывается</a:t>
                      </a: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*.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*Спортивный инвентарь, размещенный в зале, должен ежедневно  протираться увлажненной ветошью. Металлические части - сухой ветошью. После каждого занятия спортзал проветривается не менее 10 минут. Спортивный ковер ежедневно очищается с использованием пылесоса и не менее 3-х раз в месяц проводится влажная чистка с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использ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. моющего пылесоса. Спортивные маты ежедневно должны протираться  мыльно-содовым раствором.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1.21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Допущено скопление неиспользуемого спортоборудования и инвентаря, в том числе требующего ремонта  в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спортзалах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2  школ (2%)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1.22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Недостаточно скамеек в спортзалах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3 проверенных школ (2,8%).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5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1.23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В спортивных залах 5 школ (4,6 %) отсутствуют аптечки для оказания первой медицинской помощи</a:t>
                      </a: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или не содержат  необходимого набора лекарств и медикаментов.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1340768"/>
          <a:ext cx="8280920" cy="4206240"/>
        </p:xfrm>
        <a:graphic>
          <a:graphicData uri="http://schemas.openxmlformats.org/drawingml/2006/table">
            <a:tbl>
              <a:tblPr/>
              <a:tblGrid>
                <a:gridCol w="591435"/>
                <a:gridCol w="7689485"/>
              </a:tblGrid>
              <a:tr h="4066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2.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При проверке физкультурно-спортивных зон территорий школ  </a:t>
                      </a:r>
                      <a:r>
                        <a:rPr lang="ru-RU" sz="1600" b="1" u="sng" dirty="0">
                          <a:latin typeface="Times New Roman"/>
                          <a:ea typeface="Times New Roman"/>
                        </a:rPr>
                        <a:t>выявлено 95 нарушений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600" u="none" strike="noStrike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hlinkClick r:id="rId3"/>
                        </a:rPr>
                        <a:t>СанПиН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hlinkClick r:id="rId3"/>
                        </a:rPr>
                        <a:t> 2.4.2.2821-10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, а именно: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6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2.1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Физкультурно-спортивная зона </a:t>
                      </a: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22 проверенных школ (20%) </a:t>
                      </a: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размещена не со стороны спортивного зала, а со стороны окон учебных помещений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9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2.3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При устройстве беговых дорожек и спортивных площадок (волейбольных, баскетбольных, для игры в ручной мяч) </a:t>
                      </a:r>
                      <a:r>
                        <a:rPr lang="ru-RU" sz="16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31 школ (28%) </a:t>
                      </a:r>
                      <a:r>
                        <a:rPr lang="ru-RU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не проведены дренажные работы для предупреждения их затопления дождевыми водами.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9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2.4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Спортивно-игровые площадки </a:t>
                      </a:r>
                      <a:r>
                        <a:rPr lang="ru-RU" sz="16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36 проверенных школ</a:t>
                      </a:r>
                      <a:r>
                        <a:rPr lang="ru-RU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(33%)</a:t>
                      </a:r>
                      <a:r>
                        <a:rPr lang="ru-RU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не соответствуют требованиям СанПиН в части наличия твердого покрытия, морозоустойчивости  их синтетических и полимерных покрытий, оборудования водостоками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6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2.5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Физкультурно-спортивное оборудование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3 школ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не соответствует росту и возрасту обучающихся.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6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2.6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Спортивно - игровые площадки </a:t>
                      </a:r>
                      <a:r>
                        <a:rPr lang="ru-RU" sz="16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24 школ (22 %) </a:t>
                      </a:r>
                      <a:r>
                        <a:rPr lang="ru-RU" sz="16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имеют неровности,  выбоины и залиты водой.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2.7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На территории 3 школ (2,7%)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отсутствует игровая зона для дошкольных групп. 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67544" y="4437112"/>
            <a:ext cx="86764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Типы ОУ для проверки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школы,ДОУ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колледжи,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ТувГУ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404664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Статус проверки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общепрофсоюзная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(по всей России);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2276872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Единые сроки  проверки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с 10 ноября – 10 декабря 2021г.;</a:t>
            </a:r>
          </a:p>
        </p:txBody>
      </p:sp>
      <p:pic>
        <p:nvPicPr>
          <p:cNvPr id="32771" name="Picture 3" descr="Как отдыхаем в ноябре 2021: официальные выходные, календарь, перенос  праздничных и выходных дн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780928"/>
            <a:ext cx="2590999" cy="1619374"/>
          </a:xfrm>
          <a:prstGeom prst="rect">
            <a:avLst/>
          </a:prstGeom>
          <a:noFill/>
        </p:spPr>
      </p:pic>
      <p:pic>
        <p:nvPicPr>
          <p:cNvPr id="32775" name="Picture 7" descr="Карта россии картинки, стоковые фото Карта россии | Depositphotos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692696"/>
            <a:ext cx="2258616" cy="1693962"/>
          </a:xfrm>
          <a:prstGeom prst="rect">
            <a:avLst/>
          </a:prstGeom>
          <a:noFill/>
        </p:spPr>
      </p:pic>
      <p:pic>
        <p:nvPicPr>
          <p:cNvPr id="1026" name="Picture 2" descr="C:\Users\Игорь Тыртык\Downloads\Screenshot 2021-11-11 at 14-08-39 школы города Кызыла 2 тыс изображений найдено в Яндекс Картинках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961" y="4931638"/>
            <a:ext cx="2913801" cy="175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467544" y="1058254"/>
            <a:ext cx="8424936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-9048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Соответствуют ли законодательству следующие  условия  трудового договора (если учитель член профсоюза)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-90488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2"/>
              <a:tabLst>
                <a:tab pos="-9048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Прошел ли учитель (преподаватель) за счет работодателя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90488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периодический мед. осмотр 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9048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вакцинацию от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коронавирусной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инфекции;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90488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9048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Прошел ли учитель (преподаватель) обучение и проверку знаний по охране труда  и оказанию первой помощи пострадавшему от несчастного  случая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3"/>
              <a:tabLst>
                <a:tab pos="-90488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4"/>
              <a:tabLst>
                <a:tab pos="-9048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Соответствует ли законодательству оплата труда учителя (преподавателя)  физкультуры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4"/>
              <a:tabLst>
                <a:tab pos="-90488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9048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  Случались ли  несчастные случаи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 учителем во время производственной деятельности (указать год)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 обучающимися во время уроков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физкультурно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массовых мероприятий?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88640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-9048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Дополнительные показатели проверки соблюдения требований безопасности и охраны труда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рабочем месте учителя (преподавателя) физической культуры: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936104" cy="130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691680" y="3244334"/>
            <a:ext cx="61206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Удачи в проведении ОТП – 2021!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692275" y="2528888"/>
            <a:ext cx="54542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Благодарим за внимание!</a:t>
            </a:r>
          </a:p>
        </p:txBody>
      </p:sp>
      <p:pic>
        <p:nvPicPr>
          <p:cNvPr id="16387" name="Picture 3" descr="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4581525"/>
            <a:ext cx="590550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send_receive_25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5373688"/>
            <a:ext cx="7842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311275" y="4719638"/>
            <a:ext cx="32126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Calibri" pitchFamily="34" charset="0"/>
              </a:rPr>
              <a:t>https://www.eseur.ru/tuva/</a:t>
            </a:r>
            <a:endParaRPr lang="ru-RU" sz="20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403350" y="5300663"/>
            <a:ext cx="20901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0" b="1" dirty="0">
              <a:solidFill>
                <a:srgbClr val="000000"/>
              </a:solidFill>
              <a:latin typeface="Calibri" pitchFamily="34" charset="0"/>
            </a:endParaRPr>
          </a:p>
          <a:p>
            <a:r>
              <a:rPr lang="en-US" sz="2000" b="1" dirty="0" smtClean="0">
                <a:solidFill>
                  <a:srgbClr val="002060"/>
                </a:solidFill>
                <a:latin typeface="Calibri" pitchFamily="34" charset="0"/>
              </a:rPr>
              <a:t>tuvaprof@mail.ru</a:t>
            </a:r>
            <a:endParaRPr lang="ru-RU" sz="20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4624388" y="423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3705225" y="404813"/>
            <a:ext cx="52592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Тывинская республиканская организация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Профессионального союза работников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народного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науки Российской Федерации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3851920" y="1493838"/>
            <a:ext cx="5040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66700,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Кызыл, ул.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Кочетова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д.30, 20 кабинет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5" name="Picture 11" descr="shutterstock_9787348 копи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638" y="3208338"/>
            <a:ext cx="4932362" cy="36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5616575" y="3644900"/>
            <a:ext cx="248381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Главный технический </a:t>
            </a:r>
          </a:p>
          <a:p>
            <a:r>
              <a:rPr lang="ru-RU" b="1" dirty="0">
                <a:solidFill>
                  <a:srgbClr val="002060"/>
                </a:solidFill>
                <a:latin typeface="Calibri" pitchFamily="34" charset="0"/>
              </a:rPr>
              <a:t>и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нспектор труда ТРО ОПО:</a:t>
            </a:r>
          </a:p>
          <a:p>
            <a:r>
              <a:rPr lang="ru-RU" b="1" dirty="0" err="1" smtClean="0">
                <a:solidFill>
                  <a:srgbClr val="002060"/>
                </a:solidFill>
                <a:latin typeface="Calibri" pitchFamily="34" charset="0"/>
              </a:rPr>
              <a:t>Тыртык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 Игорь Викторович,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сот: 89133461276</a:t>
            </a:r>
            <a:endParaRPr lang="ru-RU" b="1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3074" name="Picture 2" descr="C:\Users\Игорь Тыртык\Desktop\Моя работа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04" y="241050"/>
            <a:ext cx="3141470" cy="235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23528" y="1972290"/>
            <a:ext cx="82089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Ежегодный мониторинг по несчастным случаям и условиям труда в  образовательных организациях, а также анализ причин производственного травматизма и несчастных случаев с обучающимися при реализации образовательной деятельности, проводимый профильными министерствами показывает, что более 35% н/случаев с воспитанниками, учащимися и студентами образовательных организаций происходит на уроках физической культуры, занятиях спортом, в ходе тренировок и соревнований.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88640"/>
            <a:ext cx="7272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Основная цель ОТП - 2021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обеспечение защиты прав работников образования и обучающихся на охрану труда и здоровья при проведении занятий по физической культуре и спорту в образовательных организациях;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2017\Х кубок по волейболу\DSC_19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742" y="3933056"/>
            <a:ext cx="385469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2017\Х кубок по волейболу\DSC_209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221088"/>
            <a:ext cx="335949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971600" y="1196752"/>
            <a:ext cx="705678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неудовлетворительное техническое состояние зданий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спортивных залов и площадок, тренажерных залов и других спортивных сооружений;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несоблюдение требований безопасности, санитарных норм и правил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проведении уроков физкультуры со стороны преподавателей и (или) обучающихся;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огромный массив нормативных правовых акт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ов: санитарных правил и норм, строительных норм, сводов правил по проектированию и строительству спортивных сооружений, различных ГОСТов и других НПА по охране труда.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332656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причины несчастных случаев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59632" y="260648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 задача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тематической проверки - принятие системных предупредительных мер по сохранению жизни и здоровья работников и обучающихся при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проведении занятий по физической культуре и спорту в образовательных организациях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  <p:pic>
        <p:nvPicPr>
          <p:cNvPr id="28675" name="Picture 3" descr="Спортивный зал картинки, стоковые фото Спортивный зал | Depositphot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484784"/>
            <a:ext cx="5066928" cy="3377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39552" y="1412776"/>
            <a:ext cx="799288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выездные проверки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проводимые силами территориальных и первичных организаций профсоюза (председатели организаций, внештатные технические и правовые инспекторы труда, уполномоченные лица по охране труда ППО);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мониторинговые проверки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(самопроверки), проводимые по Оценочному листу в ОУ профсоюзным активом при участии учителей (преподавателей) физической культуры и представителей работодателя*.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вынужденная форма проверки отдаленных ОУ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связи с действием на территории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республики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ограничительных мер по противодействию новой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коронавирусной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инфекции.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404664"/>
            <a:ext cx="40245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3429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проведения проверки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23528" y="1473751"/>
            <a:ext cx="813690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менее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образовательных учреждений в районах,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 менее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 образовательных учреждений в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городе Кызыле и  6 организаций в г. Ак-Довурак 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Перечень ОУ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определяется с учетом следующих показателей: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физической культуры (преподаватель, тренер – преподаватель) является членом профсоюза;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наличие нарушений норм и правил охраны труда, выявленных в ходе приемки ОУ к началу нового уч. года и др.);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решения президиумов (профкомов) профсоюзных организаций и др.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60648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Количественные показатели проверки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знак ТИТ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48072" cy="9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51520" y="1546430"/>
            <a:ext cx="8712968" cy="40934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целях оказания методической и практической помощи техническим и внештатным техническим инспекторам труда Профсоюза, уполномоченным (доверенным) лицам по охране труда профкомов образовательных учреждений довести до сведения территориальных, городских организаций профсоюза следующие документы, подготовленные отделом охраны труда и здоровья ЦС Профсоюза: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Памятку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порядок подготовки и проведения ОТП – 2021;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Оценочный лист;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Перечень законодательных и иных НПА;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Сводную таблицу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отчет результатов тематической проверки, в т.ч. для автоматического подсчета конечных результатов.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16632"/>
            <a:ext cx="6912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проведения ОТП - 2021 ТИТ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ТРО ОПО необходимо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провести следующую работу: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2512</Words>
  <Application>Microsoft Office PowerPoint</Application>
  <PresentationFormat>Экран (4:3)</PresentationFormat>
  <Paragraphs>251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Тывинская республиканская организация Общероссийского Профсоюза образования (ТРО ОПО)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ТРО ОПО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ТРО ОПО</dc:title>
  <dc:creator>ТИТ</dc:creator>
  <cp:lastModifiedBy>Игорь Тыртык</cp:lastModifiedBy>
  <cp:revision>27</cp:revision>
  <dcterms:created xsi:type="dcterms:W3CDTF">2021-11-08T07:39:21Z</dcterms:created>
  <dcterms:modified xsi:type="dcterms:W3CDTF">2021-11-11T07:49:49Z</dcterms:modified>
</cp:coreProperties>
</file>